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58" r:id="rId4"/>
    <p:sldId id="260" r:id="rId5"/>
    <p:sldId id="259" r:id="rId6"/>
    <p:sldId id="261"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5" d="100"/>
          <a:sy n="85"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37468A62-5DDF-4EED-87C1-2876EA9F28D6}" type="datetimeFigureOut">
              <a:rPr lang="en-US" smtClean="0"/>
              <a:t>8/27/2020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2F1A71-2FAD-4E03-9FE9-4EDD287ADE3A}" type="slidenum">
              <a:rPr lang="en-US" smtClean="0"/>
              <a:t>‹#›</a:t>
            </a:fld>
            <a:endParaRPr lang="en-US"/>
          </a:p>
        </p:txBody>
      </p:sp>
    </p:spTree>
    <p:extLst>
      <p:ext uri="{BB962C8B-B14F-4D97-AF65-F5344CB8AC3E}">
        <p14:creationId xmlns:p14="http://schemas.microsoft.com/office/powerpoint/2010/main" val="15171418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heath.Larson@k12.sd.us" TargetMode="External"/><Relationship Id="rId2" Type="http://schemas.openxmlformats.org/officeDocument/2006/relationships/hyperlink" Target="mailto:alyssa.baumberger@k12.sd.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 Parent Meeting</a:t>
            </a:r>
            <a:endParaRPr lang="en-US" dirty="0"/>
          </a:p>
        </p:txBody>
      </p:sp>
      <p:sp>
        <p:nvSpPr>
          <p:cNvPr id="3" name="Subtitle 2"/>
          <p:cNvSpPr>
            <a:spLocks noGrp="1"/>
          </p:cNvSpPr>
          <p:nvPr>
            <p:ph type="subTitle" idx="1"/>
          </p:nvPr>
        </p:nvSpPr>
        <p:spPr>
          <a:xfrm>
            <a:off x="810001" y="5280847"/>
            <a:ext cx="10572000" cy="926770"/>
          </a:xfrm>
        </p:spPr>
        <p:txBody>
          <a:bodyPr>
            <a:normAutofit/>
          </a:bodyPr>
          <a:lstStyle/>
          <a:p>
            <a:r>
              <a:rPr lang="en-US" dirty="0" smtClean="0"/>
              <a:t>Chester Area </a:t>
            </a:r>
            <a:r>
              <a:rPr lang="en-US" dirty="0" smtClean="0"/>
              <a:t>School</a:t>
            </a:r>
            <a:endParaRPr lang="en-US" dirty="0"/>
          </a:p>
          <a:p>
            <a:r>
              <a:rPr lang="en-US" dirty="0" smtClean="0"/>
              <a:t>2020-2021</a:t>
            </a:r>
            <a:endParaRPr lang="en-US" dirty="0" smtClean="0"/>
          </a:p>
        </p:txBody>
      </p:sp>
    </p:spTree>
    <p:extLst>
      <p:ext uri="{BB962C8B-B14F-4D97-AF65-F5344CB8AC3E}">
        <p14:creationId xmlns:p14="http://schemas.microsoft.com/office/powerpoint/2010/main" val="59254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18712" y="2222287"/>
            <a:ext cx="10554574" cy="4191392"/>
          </a:xfrm>
        </p:spPr>
        <p:txBody>
          <a:bodyPr>
            <a:normAutofit/>
          </a:bodyPr>
          <a:lstStyle/>
          <a:p>
            <a:r>
              <a:rPr lang="en-US" dirty="0" smtClean="0"/>
              <a:t>Title I is a federally funded program.  The school must comply with federal guidelines.</a:t>
            </a:r>
          </a:p>
          <a:p>
            <a:pPr lvl="1"/>
            <a:r>
              <a:rPr lang="en-US" dirty="0"/>
              <a:t>http://doe.sd.gov/oess/titlei.aspx</a:t>
            </a:r>
            <a:endParaRPr lang="en-US" dirty="0" smtClean="0"/>
          </a:p>
          <a:p>
            <a:r>
              <a:rPr lang="en-US" dirty="0" smtClean="0"/>
              <a:t>Title I provides extra educational assistance beyond the regular classroom to at-risk students.</a:t>
            </a:r>
          </a:p>
          <a:p>
            <a:r>
              <a:rPr lang="en-US" dirty="0" smtClean="0"/>
              <a:t>Title I is a pull-out program, in which students come into the Title I classroom for services in reading, math, or both.  Title I teachers have the flexibility to work on concepts students need in order to be successful in the classroom.  My job is to confer constantly with the classroom teachers about the individual needs of their Title I students. Title I provides supplementary services to what is being learned or needs to be mastered in the classroom.</a:t>
            </a:r>
          </a:p>
        </p:txBody>
      </p:sp>
    </p:spTree>
    <p:extLst>
      <p:ext uri="{BB962C8B-B14F-4D97-AF65-F5344CB8AC3E}">
        <p14:creationId xmlns:p14="http://schemas.microsoft.com/office/powerpoint/2010/main" val="306446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a:t>
            </a:r>
            <a:endParaRPr lang="en-US" dirty="0"/>
          </a:p>
        </p:txBody>
      </p:sp>
      <p:sp>
        <p:nvSpPr>
          <p:cNvPr id="3" name="Content Placeholder 2"/>
          <p:cNvSpPr>
            <a:spLocks noGrp="1"/>
          </p:cNvSpPr>
          <p:nvPr>
            <p:ph idx="1"/>
          </p:nvPr>
        </p:nvSpPr>
        <p:spPr/>
        <p:txBody>
          <a:bodyPr/>
          <a:lstStyle/>
          <a:p>
            <a:r>
              <a:rPr lang="en-US" dirty="0" smtClean="0"/>
              <a:t>Each spring, according to federal guidelines, students are given a needs assessment.</a:t>
            </a:r>
          </a:p>
          <a:p>
            <a:pPr lvl="1"/>
            <a:r>
              <a:rPr lang="en-US" dirty="0" smtClean="0"/>
              <a:t>Smarter Balanced (statewide test</a:t>
            </a:r>
            <a:r>
              <a:rPr lang="en-US" dirty="0" smtClean="0"/>
              <a:t>) (grades 3-5)</a:t>
            </a:r>
            <a:endParaRPr lang="en-US" dirty="0" smtClean="0"/>
          </a:p>
          <a:p>
            <a:pPr lvl="1"/>
            <a:r>
              <a:rPr lang="en-US" dirty="0" err="1" smtClean="0"/>
              <a:t>Dibels</a:t>
            </a:r>
            <a:r>
              <a:rPr lang="en-US" dirty="0" smtClean="0"/>
              <a:t> (reading and math)</a:t>
            </a:r>
          </a:p>
          <a:p>
            <a:pPr lvl="1"/>
            <a:r>
              <a:rPr lang="en-US" dirty="0" smtClean="0"/>
              <a:t>STAR (reading and math)</a:t>
            </a:r>
          </a:p>
          <a:p>
            <a:pPr lvl="1"/>
            <a:r>
              <a:rPr lang="en-US" dirty="0" smtClean="0"/>
              <a:t>Classroom performance (based on teacher’s observations, daily work, and assessments)</a:t>
            </a:r>
          </a:p>
        </p:txBody>
      </p:sp>
    </p:spTree>
    <p:extLst>
      <p:ext uri="{BB962C8B-B14F-4D97-AF65-F5344CB8AC3E}">
        <p14:creationId xmlns:p14="http://schemas.microsoft.com/office/powerpoint/2010/main" val="308760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my child be doing in Title?</a:t>
            </a:r>
            <a:endParaRPr lang="en-US" dirty="0"/>
          </a:p>
        </p:txBody>
      </p:sp>
      <p:sp>
        <p:nvSpPr>
          <p:cNvPr id="3" name="Content Placeholder 2"/>
          <p:cNvSpPr>
            <a:spLocks noGrp="1"/>
          </p:cNvSpPr>
          <p:nvPr>
            <p:ph idx="1"/>
          </p:nvPr>
        </p:nvSpPr>
        <p:spPr/>
        <p:txBody>
          <a:bodyPr/>
          <a:lstStyle/>
          <a:p>
            <a:r>
              <a:rPr lang="en-US" dirty="0"/>
              <a:t>Title I is a pull-out program, in which students come into the Title I classroom  for services in reading, math, or both.  Title I teachers have the flexibility to work on concepts students need in order to be successful in the classroom.  My job is to confer constantly with the classroom teachers about the individual needs of their Title I students. Title I provides supplementary services to what is being learned or needs to be mastered in the classroom</a:t>
            </a:r>
            <a:r>
              <a:rPr lang="en-US" dirty="0" smtClean="0"/>
              <a:t>.</a:t>
            </a:r>
          </a:p>
          <a:p>
            <a:pPr lvl="1"/>
            <a:r>
              <a:rPr lang="en-US" dirty="0" smtClean="0"/>
              <a:t>Classroom curriculum aligns with the state standards, so the Title I curriculum will supplement student work towards those standards.</a:t>
            </a:r>
            <a:endParaRPr lang="en-US" dirty="0"/>
          </a:p>
          <a:p>
            <a:r>
              <a:rPr lang="en-US" dirty="0"/>
              <a:t>Your child may be seen individually, or with a small group of other students who have similar needs.  A Title I session may be between 20-30 minutes, depending on your child’s </a:t>
            </a:r>
            <a:r>
              <a:rPr lang="en-US" dirty="0" smtClean="0"/>
              <a:t>needs</a:t>
            </a:r>
            <a:endParaRPr lang="en-US" dirty="0"/>
          </a:p>
        </p:txBody>
      </p:sp>
    </p:spTree>
    <p:extLst>
      <p:ext uri="{BB962C8B-B14F-4D97-AF65-F5344CB8AC3E}">
        <p14:creationId xmlns:p14="http://schemas.microsoft.com/office/powerpoint/2010/main" val="212174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p:txBody>
          <a:bodyPr/>
          <a:lstStyle/>
          <a:p>
            <a:r>
              <a:rPr lang="en-US" dirty="0" smtClean="0"/>
              <a:t>BE A ROLE MODEL - show your child that you support his or her education.</a:t>
            </a:r>
          </a:p>
          <a:p>
            <a:pPr lvl="1"/>
            <a:r>
              <a:rPr lang="en-US" dirty="0" smtClean="0"/>
              <a:t>Be aware of your child’s educational progress, thereby demonstrating how important that progress is to you.</a:t>
            </a:r>
          </a:p>
          <a:p>
            <a:pPr lvl="1"/>
            <a:r>
              <a:rPr lang="en-US" dirty="0" smtClean="0"/>
              <a:t>Teach your student that input at the school is appreciated and that you support its efforts.</a:t>
            </a:r>
          </a:p>
          <a:p>
            <a:r>
              <a:rPr lang="en-US" dirty="0" smtClean="0"/>
              <a:t>BE INVOLVED</a:t>
            </a:r>
          </a:p>
          <a:p>
            <a:pPr lvl="1"/>
            <a:r>
              <a:rPr lang="en-US" dirty="0" smtClean="0"/>
              <a:t>Support school extra-curricular activities</a:t>
            </a:r>
          </a:p>
          <a:p>
            <a:pPr lvl="1"/>
            <a:r>
              <a:rPr lang="en-US" dirty="0" smtClean="0"/>
              <a:t>Volunteer at the school</a:t>
            </a:r>
          </a:p>
          <a:p>
            <a:pPr lvl="1"/>
            <a:r>
              <a:rPr lang="en-US" dirty="0" smtClean="0"/>
              <a:t>Attend conferences</a:t>
            </a:r>
          </a:p>
          <a:p>
            <a:pPr lvl="1"/>
            <a:r>
              <a:rPr lang="en-US" dirty="0" smtClean="0"/>
              <a:t>Communicate with your child’s teacher </a:t>
            </a:r>
            <a:r>
              <a:rPr lang="en-US" dirty="0" smtClean="0"/>
              <a:t>regularly</a:t>
            </a:r>
            <a:endParaRPr lang="en-US" dirty="0" smtClean="0"/>
          </a:p>
        </p:txBody>
      </p:sp>
    </p:spTree>
    <p:extLst>
      <p:ext uri="{BB962C8B-B14F-4D97-AF65-F5344CB8AC3E}">
        <p14:creationId xmlns:p14="http://schemas.microsoft.com/office/powerpoint/2010/main" val="57672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r>
              <a:rPr lang="en-US" dirty="0" smtClean="0"/>
              <a:t>Contact:</a:t>
            </a:r>
          </a:p>
          <a:p>
            <a:pPr lvl="1"/>
            <a:r>
              <a:rPr lang="en-US" dirty="0" smtClean="0"/>
              <a:t>Mrs. </a:t>
            </a:r>
            <a:r>
              <a:rPr lang="en-US" dirty="0" err="1" smtClean="0"/>
              <a:t>Baumberger</a:t>
            </a:r>
            <a:r>
              <a:rPr lang="en-US" dirty="0" smtClean="0"/>
              <a:t> (teacher): </a:t>
            </a:r>
            <a:r>
              <a:rPr lang="en-US" dirty="0" smtClean="0">
                <a:hlinkClick r:id="rId2"/>
              </a:rPr>
              <a:t>alyssa.baumberger@k12.sd.us</a:t>
            </a:r>
            <a:endParaRPr lang="en-US" dirty="0" smtClean="0"/>
          </a:p>
          <a:p>
            <a:pPr lvl="1"/>
            <a:r>
              <a:rPr lang="en-US" dirty="0" smtClean="0"/>
              <a:t>Mrs. Alverson (principal</a:t>
            </a:r>
            <a:r>
              <a:rPr lang="en-US" dirty="0" smtClean="0"/>
              <a:t>): </a:t>
            </a:r>
            <a:r>
              <a:rPr lang="en-US" dirty="0" smtClean="0"/>
              <a:t>joann.Alverson@k12.sd.us</a:t>
            </a:r>
            <a:endParaRPr lang="en-US" dirty="0" smtClean="0"/>
          </a:p>
          <a:p>
            <a:pPr lvl="1"/>
            <a:r>
              <a:rPr lang="en-US" dirty="0" smtClean="0"/>
              <a:t>Mr. Larson (superintendent): </a:t>
            </a:r>
            <a:r>
              <a:rPr lang="en-US" dirty="0" smtClean="0">
                <a:hlinkClick r:id="rId3"/>
              </a:rPr>
              <a:t>heath.Larson@k12.sd.us</a:t>
            </a:r>
            <a:endParaRPr lang="en-US" dirty="0"/>
          </a:p>
          <a:p>
            <a:pPr lvl="1"/>
            <a:endParaRPr lang="en-US" dirty="0" smtClean="0"/>
          </a:p>
          <a:p>
            <a:pPr lvl="1"/>
            <a:r>
              <a:rPr lang="en-US" dirty="0" smtClean="0"/>
              <a:t>Elementary phone: 605-489-2412</a:t>
            </a:r>
          </a:p>
        </p:txBody>
      </p:sp>
    </p:spTree>
    <p:extLst>
      <p:ext uri="{BB962C8B-B14F-4D97-AF65-F5344CB8AC3E}">
        <p14:creationId xmlns:p14="http://schemas.microsoft.com/office/powerpoint/2010/main" val="263119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511</TotalTime>
  <Words>437</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2</vt:lpstr>
      <vt:lpstr>Quotable</vt:lpstr>
      <vt:lpstr>Title I Parent Meeting</vt:lpstr>
      <vt:lpstr>Overview</vt:lpstr>
      <vt:lpstr>Selection </vt:lpstr>
      <vt:lpstr>What will my child be doing in Title?</vt:lpstr>
      <vt:lpstr>How can you help?</vt:lpstr>
      <vt:lpstr>Questions or Comments?</vt:lpstr>
    </vt:vector>
  </TitlesOfParts>
  <Company>Chester Area Schoool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Parent Meeting</dc:title>
  <dc:creator>Baumberger, Alyssa</dc:creator>
  <cp:lastModifiedBy>Baumberger, Alyssa</cp:lastModifiedBy>
  <cp:revision>11</cp:revision>
  <cp:lastPrinted>2019-09-03T19:18:47Z</cp:lastPrinted>
  <dcterms:created xsi:type="dcterms:W3CDTF">2017-08-24T14:47:41Z</dcterms:created>
  <dcterms:modified xsi:type="dcterms:W3CDTF">2020-08-27T17:30:12Z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